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6"/>
  </p:notesMasterIdLst>
  <p:sldIdLst>
    <p:sldId id="260" r:id="rId2"/>
    <p:sldId id="256" r:id="rId3"/>
    <p:sldId id="315" r:id="rId4"/>
    <p:sldId id="259" r:id="rId5"/>
    <p:sldId id="296" r:id="rId6"/>
    <p:sldId id="289" r:id="rId7"/>
    <p:sldId id="307" r:id="rId8"/>
    <p:sldId id="263" r:id="rId9"/>
    <p:sldId id="262" r:id="rId10"/>
    <p:sldId id="297" r:id="rId11"/>
    <p:sldId id="284" r:id="rId12"/>
    <p:sldId id="264" r:id="rId13"/>
    <p:sldId id="295" r:id="rId14"/>
    <p:sldId id="299" r:id="rId15"/>
    <p:sldId id="300" r:id="rId16"/>
    <p:sldId id="257" r:id="rId17"/>
    <p:sldId id="298" r:id="rId18"/>
    <p:sldId id="265" r:id="rId19"/>
    <p:sldId id="266" r:id="rId20"/>
    <p:sldId id="305" r:id="rId21"/>
    <p:sldId id="272" r:id="rId22"/>
    <p:sldId id="306" r:id="rId23"/>
    <p:sldId id="271" r:id="rId24"/>
    <p:sldId id="270" r:id="rId25"/>
    <p:sldId id="302" r:id="rId26"/>
    <p:sldId id="269" r:id="rId27"/>
    <p:sldId id="304" r:id="rId28"/>
    <p:sldId id="275" r:id="rId29"/>
    <p:sldId id="309" r:id="rId30"/>
    <p:sldId id="268" r:id="rId31"/>
    <p:sldId id="310" r:id="rId32"/>
    <p:sldId id="283" r:id="rId33"/>
    <p:sldId id="277" r:id="rId34"/>
    <p:sldId id="281" r:id="rId35"/>
    <p:sldId id="278" r:id="rId36"/>
    <p:sldId id="280" r:id="rId37"/>
    <p:sldId id="279" r:id="rId38"/>
    <p:sldId id="276" r:id="rId39"/>
    <p:sldId id="274" r:id="rId40"/>
    <p:sldId id="273" r:id="rId41"/>
    <p:sldId id="286" r:id="rId42"/>
    <p:sldId id="258" r:id="rId43"/>
    <p:sldId id="290" r:id="rId44"/>
    <p:sldId id="291" r:id="rId45"/>
    <p:sldId id="261" r:id="rId46"/>
    <p:sldId id="308" r:id="rId47"/>
    <p:sldId id="292" r:id="rId48"/>
    <p:sldId id="294" r:id="rId49"/>
    <p:sldId id="293" r:id="rId50"/>
    <p:sldId id="282" r:id="rId51"/>
    <p:sldId id="311" r:id="rId52"/>
    <p:sldId id="312" r:id="rId53"/>
    <p:sldId id="313" r:id="rId54"/>
    <p:sldId id="314" r:id="rId55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64" autoAdjust="0"/>
    <p:restoredTop sz="94803" autoAdjust="0"/>
  </p:normalViewPr>
  <p:slideViewPr>
    <p:cSldViewPr>
      <p:cViewPr varScale="1">
        <p:scale>
          <a:sx n="52" d="100"/>
          <a:sy n="52" d="100"/>
        </p:scale>
        <p:origin x="-2274" y="-84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41842-D8DE-426E-A2DD-BD90D7F01813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CDD3A-4548-4A9B-B551-681473544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73 года назад 27 января 1945, советские войска освободили концентрационный лагерь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Аушвиц-Биркенау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находившийся на территории оккупированной Польши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CDD3A-4548-4A9B-B551-68147354409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73 года назад 27 января 1945, советские войска освободили концентрационный лагерь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Аушвиц-Биркенау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находившийся на территории оккупированной Польши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CDD3A-4548-4A9B-B551-681473544095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16523" y="1828800"/>
            <a:ext cx="6172200" cy="24384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028700" y="4442264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 advClick="0" advTm="15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0150" y="812800"/>
            <a:ext cx="5314950" cy="24384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0150" y="3343716"/>
            <a:ext cx="5314950" cy="2012949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943600" y="8555569"/>
            <a:ext cx="571500" cy="486833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15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6172200" cy="1524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8"/>
            <a:ext cx="3030141" cy="1001183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483770" y="2046818"/>
            <a:ext cx="3031331" cy="1001183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42901" y="3149602"/>
            <a:ext cx="3030141" cy="50186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3149602"/>
            <a:ext cx="3031331" cy="50186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42901" y="2032002"/>
            <a:ext cx="2256235" cy="6136217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812800"/>
            <a:ext cx="4114800" cy="696384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71600" y="2442633"/>
            <a:ext cx="4114800" cy="52832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71600" y="1555716"/>
            <a:ext cx="4114800" cy="707136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6172200" cy="62788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342900" y="8555569"/>
            <a:ext cx="1600200" cy="486833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343150" y="8555569"/>
            <a:ext cx="2171700" cy="486833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5943600" y="8555569"/>
            <a:ext cx="571500" cy="486833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Click="0" advTm="15000">
    <p:wipe dir="r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1082;&#1086;&#1085;&#1092;&#1077;&#1088;&#1077;&#1085;&#1094;&#1080;&#1103;\dzhon-tauner-uil-yams-spisok-shindlera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878" TargetMode="External"/><Relationship Id="rId7" Type="http://schemas.openxmlformats.org/officeDocument/2006/relationships/hyperlink" Target="https://ru.wikipedia.org/wiki/%D0%A2%D1%80%D0%B5%D0%B1%D0%BB%D0%B8%D0%BD%D0%BA%D0%B0" TargetMode="External"/><Relationship Id="rId2" Type="http://schemas.openxmlformats.org/officeDocument/2006/relationships/hyperlink" Target="https://ru.wikipedia.org/wiki/22_%D0%B8%D1%8E%D0%BB%D1%8F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ru.wikipedia.org/wiki/1942" TargetMode="External"/><Relationship Id="rId5" Type="http://schemas.openxmlformats.org/officeDocument/2006/relationships/hyperlink" Target="https://ru.wikipedia.org/wiki/6_%D0%B0%D0%B2%D0%B3%D1%83%D1%81%D1%82%D0%B0" TargetMode="External"/><Relationship Id="rId4" Type="http://schemas.openxmlformats.org/officeDocument/2006/relationships/hyperlink" Target="https://ru.wikipedia.org/wiki/%D0%92%D0%B0%D1%80%D1%88%D0%B0%D0%B2%D0%B0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9512"/>
            <a:ext cx="6858000" cy="864096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Муниципальное бюджетное учреждение дополнительного образования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«Детская художественная школа</a:t>
            </a:r>
            <a:br>
              <a:rPr lang="ru-RU" sz="2800" dirty="0" smtClean="0"/>
            </a:br>
            <a:r>
              <a:rPr lang="ru-RU" sz="2800" dirty="0" smtClean="0"/>
              <a:t>им. М.К. </a:t>
            </a:r>
            <a:r>
              <a:rPr lang="ru-RU" sz="2800" dirty="0" err="1" smtClean="0"/>
              <a:t>Тенишевой</a:t>
            </a:r>
            <a:r>
              <a:rPr lang="ru-RU" sz="2800" dirty="0" smtClean="0"/>
              <a:t>»</a:t>
            </a:r>
            <a:br>
              <a:rPr lang="ru-RU" sz="2800" dirty="0" smtClean="0"/>
            </a:br>
            <a:r>
              <a:rPr lang="ru-RU" sz="2800" dirty="0" smtClean="0"/>
              <a:t> города Смоленска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Смоленское областное отделение</a:t>
            </a:r>
            <a:br>
              <a:rPr lang="ru-RU" sz="2800" dirty="0" smtClean="0"/>
            </a:br>
            <a:r>
              <a:rPr lang="ru-RU" sz="2400" dirty="0" smtClean="0"/>
              <a:t>Международного общественного фонда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«Российский фонд мира»</a:t>
            </a:r>
            <a:br>
              <a:rPr lang="ru-RU" sz="28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Научно-исследовательский центр </a:t>
            </a:r>
            <a:r>
              <a:rPr lang="ru-RU" sz="2800" dirty="0" smtClean="0"/>
              <a:t>«Холокост»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Смоленская региональная</a:t>
            </a:r>
            <a:br>
              <a:rPr lang="ru-RU" sz="2400" dirty="0" smtClean="0"/>
            </a:br>
            <a:r>
              <a:rPr lang="ru-RU" sz="2400" dirty="0" smtClean="0"/>
              <a:t>общественная организация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«Национальный конгресс Смоленской области»</a:t>
            </a:r>
            <a:endParaRPr lang="ru-RU" sz="2800" dirty="0"/>
          </a:p>
        </p:txBody>
      </p:sp>
      <p:pic>
        <p:nvPicPr>
          <p:cNvPr id="4" name="dzhon-tauner-uil-yams-spisok-shindle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276600" y="4419600"/>
            <a:ext cx="304800" cy="304800"/>
          </a:xfrm>
          <a:prstGeom prst="rect">
            <a:avLst/>
          </a:prstGeom>
        </p:spPr>
      </p:pic>
      <p:pic>
        <p:nvPicPr>
          <p:cNvPr id="5" name="dzhon-tauner-uil-yams-spisok-shindle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276600" y="4419600"/>
            <a:ext cx="304800" cy="304800"/>
          </a:xfrm>
          <a:prstGeom prst="rect">
            <a:avLst/>
          </a:prstGeom>
        </p:spPr>
      </p:pic>
      <p:pic>
        <p:nvPicPr>
          <p:cNvPr id="6" name="dzhon-tauner-uil-yams-spisok-shindle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276600" y="441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numSld="999">
                <p:cTn id="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numSld="999">
                <p:cTn id="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80" y="812800"/>
            <a:ext cx="5832648" cy="10228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Число заключенных осенью 1941 г. </a:t>
            </a:r>
            <a:br>
              <a:rPr lang="ru-RU" dirty="0" smtClean="0"/>
            </a:br>
            <a:r>
              <a:rPr lang="ru-RU" dirty="0" smtClean="0"/>
              <a:t>достигло более 30 000 тысяч человек.</a:t>
            </a:r>
            <a:br>
              <a:rPr lang="ru-RU" dirty="0" smtClean="0"/>
            </a:br>
            <a:r>
              <a:rPr lang="ru-RU" dirty="0" smtClean="0"/>
              <a:t>26 марта 1942 г. появляется женский лагерь.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81419f0a194c2b260fb4ff4fcc41f5f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4981" r="14981"/>
          <a:stretch>
            <a:fillRect/>
          </a:stretch>
        </p:blipFill>
        <p:spPr>
          <a:xfrm>
            <a:off x="692696" y="2483768"/>
            <a:ext cx="5572125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80" y="571472"/>
            <a:ext cx="5943620" cy="2928958"/>
          </a:xfrm>
        </p:spPr>
        <p:txBody>
          <a:bodyPr/>
          <a:lstStyle/>
          <a:p>
            <a:pPr algn="ctr"/>
            <a:r>
              <a:rPr lang="ru-RU" sz="3600" dirty="0" smtClean="0"/>
              <a:t>В 1941 году из 15 000 советских военнопленных в живых осталось 2 000 человек.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90" y="3214678"/>
            <a:ext cx="6429420" cy="47149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За первые 144 дня ведения журналов регистрации от голода и болезней умерло 8 320 советских военнопленных (в среднем - 58 в день).</a:t>
            </a:r>
          </a:p>
          <a:p>
            <a:pPr algn="ctr"/>
            <a:r>
              <a:rPr lang="ru-RU" sz="2800" dirty="0" smtClean="0"/>
              <a:t> Именно на советских военнопленных осенью 1941 г. впервые был опробован газ «</a:t>
            </a:r>
            <a:r>
              <a:rPr lang="ru-RU" sz="2800" dirty="0" err="1" smtClean="0"/>
              <a:t>Циклон-Б</a:t>
            </a:r>
            <a:r>
              <a:rPr lang="ru-RU" sz="2800" dirty="0" smtClean="0"/>
              <a:t>» как способ казни. Смертность уцелевших и поступивших позднее составляла 90%. 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00034"/>
            <a:ext cx="4114800" cy="12144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КАПИТОНОВ МАТВЕЙ , 16 лет,</a:t>
            </a:r>
            <a:br>
              <a:rPr lang="ru-RU" dirty="0" smtClean="0"/>
            </a:br>
            <a:r>
              <a:rPr lang="ru-RU" dirty="0" smtClean="0"/>
              <a:t>«1941. СМОЛЕНСК. ЛАГЕРЬ №126» (б., смешанные материалы)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Капитонов Матвей, 1941, ДХШ им. Тенишевой г.Смоленс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888" b="4888"/>
          <a:stretch>
            <a:fillRect/>
          </a:stretch>
        </p:blipFill>
        <p:spPr>
          <a:xfrm>
            <a:off x="785794" y="1714480"/>
            <a:ext cx="5304413" cy="681060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664" y="812800"/>
            <a:ext cx="5976664" cy="17429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Весной и летом 1944 г. в </a:t>
            </a:r>
            <a:r>
              <a:rPr lang="ru-RU" dirty="0" err="1" smtClean="0"/>
              <a:t>Аушвиц-Биркенау</a:t>
            </a:r>
            <a:r>
              <a:rPr lang="ru-RU" dirty="0" smtClean="0"/>
              <a:t> ежедневно прибывали три - четыре поезда, привозившие по 3 – 3,5 тысячи человек. Примерно десятую часть отбирали на "работы", остальных немедленно отправляли в замаскированные под душевые газовые камеры.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p1070039.3e2v9ngk3tus448s084c0cgw8.ejcuplo1l0oo0sk8c40s8osc4.th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457" r="9457"/>
          <a:stretch>
            <a:fillRect/>
          </a:stretch>
        </p:blipFill>
        <p:spPr>
          <a:xfrm>
            <a:off x="404664" y="2987824"/>
            <a:ext cx="5929313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664" y="812800"/>
            <a:ext cx="5976664" cy="17429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 1 миллиона 300 тысяч узников </a:t>
            </a:r>
            <a:r>
              <a:rPr lang="ru-RU" dirty="0" err="1" smtClean="0"/>
              <a:t>Аушвица</a:t>
            </a:r>
            <a:r>
              <a:rPr lang="ru-RU" dirty="0" smtClean="0"/>
              <a:t> дети и подростки не старше 18 лет составили около 234 000. Из них - 220 000 еврейских детей, 11 тысяч цыганских; несколько тысяч белорусских, украинских, русских, польских. Только осенью 1943 г. в транспорте из Белоруссии было 907 детей и подростков.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kontslager-dlya-detej-fabrika-krovi-dlya-gitlerovtsev-deti-foto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916" b="916"/>
          <a:stretch>
            <a:fillRect/>
          </a:stretch>
        </p:blipFill>
        <p:spPr>
          <a:xfrm>
            <a:off x="476672" y="2987824"/>
            <a:ext cx="5857875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stichtagjanuarfuenfzehn116__v-gseapremiumxl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9196" r="19196"/>
          <a:stretch>
            <a:fillRect/>
          </a:stretch>
        </p:blipFill>
        <p:spPr>
          <a:xfrm>
            <a:off x="500042" y="1857356"/>
            <a:ext cx="5786437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КОРШЕНКОВА АННА, 14 лет.</a:t>
            </a:r>
            <a:br>
              <a:rPr lang="ru-RU" sz="2400" dirty="0" smtClean="0"/>
            </a:br>
            <a:r>
              <a:rPr lang="ru-RU" sz="2400" dirty="0" smtClean="0"/>
              <a:t>«Ко дню освобождения Освенцима </a:t>
            </a:r>
            <a:br>
              <a:rPr lang="ru-RU" sz="2400" dirty="0" smtClean="0"/>
            </a:br>
            <a:r>
              <a:rPr lang="ru-RU" sz="2400" dirty="0" smtClean="0"/>
              <a:t>из 234 000 детей в живых осталось 611»</a:t>
            </a:r>
            <a:br>
              <a:rPr lang="ru-RU" sz="2400" dirty="0" smtClean="0"/>
            </a:br>
            <a:r>
              <a:rPr lang="ru-RU" sz="2000" dirty="0" smtClean="0"/>
              <a:t>(б., гуашь, </a:t>
            </a:r>
            <a:r>
              <a:rPr lang="ru-RU" sz="2000" dirty="0" err="1" smtClean="0"/>
              <a:t>цв.кар</a:t>
            </a:r>
            <a:r>
              <a:rPr lang="ru-RU" sz="2000" dirty="0" smtClean="0"/>
              <a:t>.)</a:t>
            </a:r>
            <a:endParaRPr lang="ru-RU" sz="2000" dirty="0"/>
          </a:p>
        </p:txBody>
      </p:sp>
      <p:pic>
        <p:nvPicPr>
          <p:cNvPr id="4" name="Содержимое 3" descr="Коршенкова Анна Сергеевна, ДХШ им. Тенишевой г.Смоленс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21759" y="2133601"/>
            <a:ext cx="4414482" cy="6278563"/>
          </a:xfrm>
        </p:spPr>
      </p:pic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mages (1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4458" r="14458"/>
          <a:stretch>
            <a:fillRect/>
          </a:stretch>
        </p:blipFill>
        <p:spPr>
          <a:xfrm>
            <a:off x="571480" y="1857356"/>
            <a:ext cx="5643563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8720" y="812800"/>
            <a:ext cx="4968552" cy="10949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КОНОВАЛЮК ДАРЬЯ, 14 лет,</a:t>
            </a:r>
            <a:br>
              <a:rPr lang="ru-RU" dirty="0" smtClean="0"/>
            </a:br>
            <a:r>
              <a:rPr lang="ru-RU" dirty="0" smtClean="0"/>
              <a:t>«ОСВОБОЖДЕНИЕ»</a:t>
            </a:r>
            <a:br>
              <a:rPr lang="ru-RU" dirty="0" smtClean="0"/>
            </a:br>
            <a:r>
              <a:rPr lang="ru-RU" dirty="0" smtClean="0"/>
              <a:t>(б., гуашь)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Коновалюк Дарья, Олеговна, ДХШ им. Тенишевой г.Смоленс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082" b="4082"/>
          <a:stretch>
            <a:fillRect/>
          </a:stretch>
        </p:blipFill>
        <p:spPr>
          <a:xfrm>
            <a:off x="928670" y="2000232"/>
            <a:ext cx="4902292" cy="657229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6712" y="812800"/>
            <a:ext cx="5184576" cy="10228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КУДРЯВЦЕВА АЛЕКСАНДРА, 16 лет,</a:t>
            </a:r>
            <a:br>
              <a:rPr lang="ru-RU" dirty="0" smtClean="0"/>
            </a:br>
            <a:r>
              <a:rPr lang="ru-RU" dirty="0" smtClean="0"/>
              <a:t>«СМОЛЕНСКАЯ ХАТЫНЬ»</a:t>
            </a:r>
            <a:br>
              <a:rPr lang="ru-RU" dirty="0" smtClean="0"/>
            </a:br>
            <a:r>
              <a:rPr lang="ru-RU" dirty="0" smtClean="0"/>
              <a:t>(б., гуашь)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Кудрявцева Александра Дмитриевна, Смоленская Хатынь. ДХШ им. Тенишевой г.Смоленс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2060" r="22060"/>
          <a:stretch>
            <a:fillRect/>
          </a:stretch>
        </p:blipFill>
        <p:spPr>
          <a:xfrm>
            <a:off x="1000108" y="1979947"/>
            <a:ext cx="4967688" cy="637826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афиша холокос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720" y="539552"/>
            <a:ext cx="5184576" cy="7680853"/>
          </a:xfrm>
          <a:prstGeom prst="rect">
            <a:avLst/>
          </a:prstGeom>
        </p:spPr>
      </p:pic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688" y="395536"/>
            <a:ext cx="5894412" cy="2592288"/>
          </a:xfrm>
        </p:spPr>
        <p:txBody>
          <a:bodyPr/>
          <a:lstStyle/>
          <a:p>
            <a:pPr algn="ctr"/>
            <a:r>
              <a:rPr lang="ru-RU" sz="2800" dirty="0" smtClean="0"/>
              <a:t>Святая</a:t>
            </a:r>
            <a:br>
              <a:rPr lang="ru-RU" sz="2800" dirty="0" smtClean="0"/>
            </a:br>
            <a:r>
              <a:rPr lang="ru-RU" sz="2800" dirty="0" smtClean="0"/>
              <a:t>Вселенской Церкви Христовой</a:t>
            </a:r>
            <a:br>
              <a:rPr lang="ru-RU" sz="2800" dirty="0" smtClean="0"/>
            </a:br>
            <a:r>
              <a:rPr lang="ru-RU" sz="2800" dirty="0" smtClean="0"/>
              <a:t>Мать Мария </a:t>
            </a:r>
            <a:r>
              <a:rPr lang="ru-RU" sz="2800" dirty="0" err="1" smtClean="0"/>
              <a:t>Скобцова</a:t>
            </a:r>
            <a:r>
              <a:rPr lang="ru-RU" sz="2800" dirty="0" smtClean="0"/>
              <a:t>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0648" y="1835696"/>
            <a:ext cx="6254452" cy="6624736"/>
          </a:xfrm>
        </p:spPr>
        <p:txBody>
          <a:bodyPr>
            <a:normAutofit fontScale="25000" lnSpcReduction="20000"/>
          </a:bodyPr>
          <a:lstStyle/>
          <a:p>
            <a:r>
              <a:rPr lang="ru-RU" sz="6000" dirty="0" smtClean="0"/>
              <a:t>	Из уст в уста передаётся не миф, не легенда, но свидетельство выживших в лагере Равенсбрюк, что монахиня Марии </a:t>
            </a:r>
            <a:r>
              <a:rPr lang="ru-RU" sz="6000" dirty="0" err="1" smtClean="0"/>
              <a:t>Скобцовой</a:t>
            </a:r>
            <a:r>
              <a:rPr lang="ru-RU" sz="6000" dirty="0" smtClean="0"/>
              <a:t> поддерживала всей своей великой и пламенной русской христианскою душою </a:t>
            </a:r>
            <a:r>
              <a:rPr lang="ru-RU" sz="6000" dirty="0" err="1" smtClean="0"/>
              <a:t>соузниц</a:t>
            </a:r>
            <a:r>
              <a:rPr lang="ru-RU" sz="6000" dirty="0" smtClean="0"/>
              <a:t> этого фашистского лагеря смерти.</a:t>
            </a:r>
            <a:br>
              <a:rPr lang="ru-RU" sz="6000" dirty="0" smtClean="0"/>
            </a:br>
            <a:r>
              <a:rPr lang="ru-RU" sz="6000" dirty="0" smtClean="0"/>
              <a:t>	С 1985 года в Музее Французского сопротивления хранится её необыкновенной, дивной, строгой и роскошной красоты вышивка, инициалы "SG", посвящение сокамернице </a:t>
            </a:r>
            <a:r>
              <a:rPr lang="ru-RU" sz="6000" dirty="0" err="1" smtClean="0"/>
              <a:t>Симоне</a:t>
            </a:r>
            <a:r>
              <a:rPr lang="ru-RU" sz="6000" dirty="0" smtClean="0"/>
              <a:t> </a:t>
            </a:r>
            <a:r>
              <a:rPr lang="ru-RU" sz="6000" dirty="0" err="1" smtClean="0"/>
              <a:t>Гурме</a:t>
            </a:r>
            <a:r>
              <a:rPr lang="ru-RU" sz="6000" dirty="0" smtClean="0"/>
              <a:t>.</a:t>
            </a:r>
            <a:br>
              <a:rPr lang="ru-RU" sz="6000" dirty="0" smtClean="0"/>
            </a:br>
            <a:r>
              <a:rPr lang="ru-RU" sz="6000" dirty="0" smtClean="0"/>
              <a:t>	Несмотря на то, что Мать Марию можно назвать одной из самых ярких, талантливых не только поэтесс, но также и художниц всего Серебряного века, эта вышивка является  абсолютно символическим изобразительным посланием нам, здешним, сегодняшним, из ада Апокалипсиса и по </a:t>
            </a:r>
            <a:r>
              <a:rPr lang="ru-RU" sz="6000" dirty="0" err="1" smtClean="0"/>
              <a:t>колористике</a:t>
            </a:r>
            <a:r>
              <a:rPr lang="ru-RU" sz="6000" dirty="0" smtClean="0"/>
              <a:t> и по мастерству шитья. </a:t>
            </a:r>
            <a:br>
              <a:rPr lang="ru-RU" sz="6000" dirty="0" smtClean="0"/>
            </a:br>
            <a:r>
              <a:rPr lang="ru-RU" sz="6000" dirty="0" smtClean="0"/>
              <a:t>	Как и чем удалось Матери Марии во мгле и самом чреве смерти и ненависти совершить это так восхитительно и так совершенно остаётся тайною, загадкой; но на это есть один ответ — ПРОМЫСЛОМ БОЖИИМ, ЧУДОМ... — это не только Инициалы Человека, Который своими символами жизни — именем и фамилией, растущими чисто в вечность, Провидением и её творческой молитвою, духовным заступничеством остался живым, жить, но "SG" это и имя Святого Воина Георгия Победоносца, и сгубленного в немецкими нацистами лагере "</a:t>
            </a:r>
            <a:r>
              <a:rPr lang="ru-RU" sz="6000" dirty="0" err="1" smtClean="0"/>
              <a:t>Дора</a:t>
            </a:r>
            <a:r>
              <a:rPr lang="ru-RU" sz="6000" dirty="0" smtClean="0"/>
              <a:t>" её возлюбленного сына Юрия.</a:t>
            </a:r>
            <a:br>
              <a:rPr lang="ru-RU" sz="6000" dirty="0" smtClean="0"/>
            </a:br>
            <a:r>
              <a:rPr lang="ru-RU" sz="6000" dirty="0" smtClean="0"/>
              <a:t>	Как рассказывала </a:t>
            </a:r>
            <a:r>
              <a:rPr lang="ru-RU" sz="6000" dirty="0" err="1" smtClean="0"/>
              <a:t>Симона</a:t>
            </a:r>
            <a:r>
              <a:rPr lang="ru-RU" sz="6000" dirty="0" smtClean="0"/>
              <a:t> </a:t>
            </a:r>
            <a:r>
              <a:rPr lang="ru-RU" sz="6000" dirty="0" err="1" smtClean="0"/>
              <a:t>Гурме</a:t>
            </a:r>
            <a:r>
              <a:rPr lang="ru-RU" sz="6000" dirty="0" smtClean="0"/>
              <a:t> и другие, которым удалось спастись, всю свою предсмертную ночь Мать Мария </a:t>
            </a:r>
            <a:r>
              <a:rPr lang="ru-RU" sz="6000" dirty="0" err="1" smtClean="0"/>
              <a:t>Скобцова</a:t>
            </a:r>
            <a:r>
              <a:rPr lang="ru-RU" sz="6000" dirty="0" smtClean="0"/>
              <a:t> провела, утешаю молодую мать, совсем ещё девушку, девочку с дитём на руках, которой предстояло утром быть сожжённой в газовой камере; а наутро она добровольно пошла с этой девушкой, девочкой с малышом на руках, вошла в газовую камеру, чтобы быть сожжённой вместе с ними, обнимая и утешая до самого конца эту молодую девушку, девочку и её крохотное дитя на руках.</a:t>
            </a:r>
            <a:br>
              <a:rPr lang="ru-RU" sz="6000" dirty="0" smtClean="0"/>
            </a:br>
            <a:r>
              <a:rPr lang="ru-RU" sz="6000" dirty="0" smtClean="0"/>
              <a:t>	Мать Мария и её сын Юрий, позже причисленный к лику святых </a:t>
            </a:r>
            <a:r>
              <a:rPr lang="ru-RU" sz="6000" dirty="0" err="1" smtClean="0"/>
              <a:t>преподобномучеников</a:t>
            </a:r>
            <a:r>
              <a:rPr lang="ru-RU" sz="6000" dirty="0" smtClean="0"/>
              <a:t>, 7 мая 1985 года указом Президиума Верховного Совета СССР Мать Мария посмертно награждена Орденом Великой Отечественной Войны II степени. </a:t>
            </a:r>
            <a:br>
              <a:rPr lang="ru-RU" sz="6000" dirty="0" smtClean="0"/>
            </a:br>
            <a:r>
              <a:rPr lang="ru-RU" sz="6000" dirty="0" smtClean="0"/>
              <a:t>	С 2016 в Париже есть улица Матери Марии</a:t>
            </a:r>
            <a:br>
              <a:rPr lang="ru-RU" sz="6000" dirty="0" smtClean="0"/>
            </a:br>
            <a:endParaRPr lang="ru-RU" sz="6000" dirty="0"/>
          </a:p>
        </p:txBody>
      </p:sp>
    </p:spTree>
  </p:cSld>
  <p:clrMapOvr>
    <a:masterClrMapping/>
  </p:clrMapOvr>
  <p:transition spd="med" advClick="0" advTm="25000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80" y="500034"/>
            <a:ext cx="5572164" cy="1285884"/>
          </a:xfrm>
        </p:spPr>
        <p:txBody>
          <a:bodyPr>
            <a:normAutofit/>
          </a:bodyPr>
          <a:lstStyle/>
          <a:p>
            <a:r>
              <a:rPr lang="ru-RU" dirty="0" smtClean="0"/>
              <a:t>ЧЕРНОВА УЛЬЯНА,13 лет,</a:t>
            </a:r>
            <a:br>
              <a:rPr lang="ru-RU" dirty="0" smtClean="0"/>
            </a:br>
            <a:r>
              <a:rPr lang="ru-RU" dirty="0" smtClean="0"/>
              <a:t>«МАТЬ МАРИЯ.</a:t>
            </a:r>
            <a:br>
              <a:rPr lang="ru-RU" dirty="0" smtClean="0"/>
            </a:br>
            <a:r>
              <a:rPr lang="ru-RU" dirty="0" smtClean="0"/>
              <a:t>(КОГДА ВЫ СТОИТЕ НА МОЕМ ПУТИ…)</a:t>
            </a:r>
            <a:br>
              <a:rPr lang="ru-RU" dirty="0" smtClean="0"/>
            </a:br>
            <a:r>
              <a:rPr lang="ru-RU" sz="1800" dirty="0" smtClean="0"/>
              <a:t>(б., </a:t>
            </a:r>
            <a:r>
              <a:rPr lang="ru-RU" sz="1800" dirty="0" err="1" smtClean="0"/>
              <a:t>акв</a:t>
            </a:r>
            <a:r>
              <a:rPr lang="ru-RU" sz="1800" dirty="0" smtClean="0"/>
              <a:t>., </a:t>
            </a:r>
            <a:r>
              <a:rPr lang="ru-RU" sz="1800" dirty="0" err="1" smtClean="0"/>
              <a:t>цв.кар</a:t>
            </a:r>
            <a:r>
              <a:rPr lang="ru-RU" sz="1800" dirty="0" smtClean="0"/>
              <a:t>.)</a:t>
            </a:r>
            <a:endParaRPr lang="ru-RU" sz="1800" dirty="0"/>
          </a:p>
        </p:txBody>
      </p:sp>
      <p:pic>
        <p:nvPicPr>
          <p:cNvPr id="5" name="Рисунок 4" descr="Чернова Ульяна Денисовна, Мать Мария, ДХШ им. Тенишевой г.Смоленск (2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408" b="4408"/>
          <a:stretch>
            <a:fillRect/>
          </a:stretch>
        </p:blipFill>
        <p:spPr>
          <a:xfrm>
            <a:off x="1000108" y="2000232"/>
            <a:ext cx="4896251" cy="628654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688" y="812800"/>
            <a:ext cx="5894412" cy="8151688"/>
          </a:xfrm>
        </p:spPr>
        <p:txBody>
          <a:bodyPr/>
          <a:lstStyle/>
          <a:p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Когда вы стоите на моём пути,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Такая живая, такая красивая,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Но такая измученная,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Говорите все о печальном,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Думаете о смерти,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Никого не любите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И презираете свою красоту -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Что же? Разве я обижу вас?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О, нет! Ведь я не насильник,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Не обманщик и не гордец,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Хотя много знаю,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Слишком много думаю с детства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И слишком занят собой.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Ведь я - сочинитель,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Человек, называющий все по имени,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Отнимающий аромат у живого цветка.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Сколько ни говорите о печальном,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Сколько ни размышляйте о концах и началах,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Все же, я смею думать,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Что вам только пятнадцать лет.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И потому я хотел бы,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Чтобы вы влюбились в простого человека,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Который любит землю и небо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Больше, чем рифмованные и нерифмованные речи о земле и о небе.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Право, я буду рад за вас,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Так как - только влюбленный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Имеет право на звание человека.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						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А. Блок</a:t>
            </a:r>
            <a:b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1908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8000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672" y="812800"/>
            <a:ext cx="5904656" cy="11669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ПРОШИНА АРИНА, 13 лет,</a:t>
            </a:r>
            <a:br>
              <a:rPr lang="ru-RU" dirty="0" smtClean="0"/>
            </a:br>
            <a:r>
              <a:rPr lang="ru-RU" dirty="0" smtClean="0"/>
              <a:t>"ЧУЛОЧКИ, ДЯДЯ, ТОЖЕ СНЯТЬ?..."</a:t>
            </a:r>
            <a:br>
              <a:rPr lang="ru-RU" dirty="0" smtClean="0"/>
            </a:br>
            <a:r>
              <a:rPr lang="ru-RU" dirty="0" smtClean="0"/>
              <a:t>(б., гуашь)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Федорова Полина, ДХШ им. Тенишевой г.Смоленс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420" r="9420"/>
          <a:stretch>
            <a:fillRect/>
          </a:stretch>
        </p:blipFill>
        <p:spPr>
          <a:xfrm>
            <a:off x="428625" y="2443163"/>
            <a:ext cx="6000750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48" y="611560"/>
            <a:ext cx="6192688" cy="1296144"/>
          </a:xfrm>
        </p:spPr>
        <p:txBody>
          <a:bodyPr>
            <a:normAutofit/>
          </a:bodyPr>
          <a:lstStyle/>
          <a:p>
            <a:r>
              <a:rPr lang="ru-RU" dirty="0" smtClean="0"/>
              <a:t>ПШЕНИЧНИКОВА ЕВГЕНИЯ, 14 лет,</a:t>
            </a:r>
            <a:br>
              <a:rPr lang="ru-RU" dirty="0" smtClean="0"/>
            </a:br>
            <a:r>
              <a:rPr lang="ru-RU" dirty="0" smtClean="0"/>
              <a:t>«ЖЕРТВЫ НЕНАВИСТИ»</a:t>
            </a:r>
            <a:br>
              <a:rPr lang="ru-RU" dirty="0" smtClean="0"/>
            </a:br>
            <a:r>
              <a:rPr lang="ru-RU" sz="1600" dirty="0" smtClean="0"/>
              <a:t>(б., гуашь)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Пшеничникова Евгения Сергеевна, , ДХШ им. Тенишевой г.Смоленск - копия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392" r="8392"/>
          <a:stretch>
            <a:fillRect/>
          </a:stretch>
        </p:blipFill>
        <p:spPr>
          <a:xfrm>
            <a:off x="332656" y="2051720"/>
            <a:ext cx="6143625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8" y="642910"/>
            <a:ext cx="6229372" cy="2714644"/>
          </a:xfrm>
        </p:spPr>
        <p:txBody>
          <a:bodyPr/>
          <a:lstStyle/>
          <a:p>
            <a:pPr algn="ctr"/>
            <a:r>
              <a:rPr lang="ru-RU" sz="3200" dirty="0" smtClean="0"/>
              <a:t>В лагере Биркенау-2 в 1943 г. был организован так называемый семейный лагерь, где оказалось 23 000 человек.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42" y="3786182"/>
            <a:ext cx="6015058" cy="371477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С февраля 1943 г. в </a:t>
            </a:r>
            <a:r>
              <a:rPr lang="ru-RU" sz="2800" dirty="0" err="1" smtClean="0"/>
              <a:t>Аушвиц</a:t>
            </a:r>
            <a:r>
              <a:rPr lang="ru-RU" sz="2800" dirty="0" smtClean="0"/>
              <a:t> стали поступать рома и </a:t>
            </a:r>
            <a:r>
              <a:rPr lang="ru-RU" sz="2800" dirty="0" err="1" smtClean="0"/>
              <a:t>синти</a:t>
            </a:r>
            <a:r>
              <a:rPr lang="ru-RU" sz="2800" dirty="0" smtClean="0"/>
              <a:t> (цыгане) из Германии, Австрии и Чехословакии. Большинство из них умерло от болезней и голода. 2 августа 1944г. этот лагерь прекратил существование. </a:t>
            </a:r>
          </a:p>
          <a:p>
            <a:pPr algn="ctr"/>
            <a:r>
              <a:rPr lang="ru-RU" sz="2800" dirty="0" smtClean="0"/>
              <a:t>Около 3000 остававшихся в живых отправили в газовую камеру. </a:t>
            </a:r>
          </a:p>
          <a:p>
            <a:pPr algn="ctr"/>
            <a:endParaRPr lang="ru-RU" sz="2400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812800"/>
            <a:ext cx="4114800" cy="10949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МАХОВНЕВА АЛИНА, 13 лет,</a:t>
            </a:r>
            <a:br>
              <a:rPr lang="ru-RU" dirty="0" smtClean="0"/>
            </a:br>
            <a:r>
              <a:rPr lang="ru-RU" dirty="0" smtClean="0"/>
              <a:t>«СМЕРТЕЛЬНЫЙ КРУГ»</a:t>
            </a:r>
            <a:br>
              <a:rPr lang="ru-RU" dirty="0" smtClean="0"/>
            </a:br>
            <a:r>
              <a:rPr lang="ru-RU" dirty="0" smtClean="0"/>
              <a:t>(б., смешанные материалы)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Маховнева Алина Витальевна, ДХШ им. Тенишевой г.Смоленс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734" r="8734"/>
          <a:stretch>
            <a:fillRect/>
          </a:stretch>
        </p:blipFill>
        <p:spPr>
          <a:xfrm>
            <a:off x="332656" y="1835696"/>
            <a:ext cx="6000750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42" y="928662"/>
            <a:ext cx="6015058" cy="3571900"/>
          </a:xfrm>
        </p:spPr>
        <p:txBody>
          <a:bodyPr/>
          <a:lstStyle/>
          <a:p>
            <a:pPr algn="ctr"/>
            <a:r>
              <a:rPr lang="ru-RU" sz="2800" dirty="0" smtClean="0"/>
              <a:t>В марте - июле 1943 г.</a:t>
            </a:r>
            <a:br>
              <a:rPr lang="ru-RU" sz="2800" dirty="0" smtClean="0"/>
            </a:br>
            <a:r>
              <a:rPr lang="ru-RU" sz="2800" dirty="0" smtClean="0"/>
              <a:t>в </a:t>
            </a:r>
            <a:r>
              <a:rPr lang="ru-RU" sz="2800" dirty="0" err="1" smtClean="0"/>
              <a:t>Биркенау</a:t>
            </a:r>
            <a:r>
              <a:rPr lang="ru-RU" sz="2800" dirty="0" smtClean="0"/>
              <a:t> было построено</a:t>
            </a:r>
            <a:br>
              <a:rPr lang="ru-RU" sz="2800" dirty="0" smtClean="0"/>
            </a:br>
            <a:r>
              <a:rPr lang="ru-RU" sz="2800" dirty="0" smtClean="0"/>
              <a:t>4 </a:t>
            </a:r>
            <a:r>
              <a:rPr lang="ru-RU" sz="2800" dirty="0" err="1" smtClean="0"/>
              <a:t>крематорных</a:t>
            </a:r>
            <a:r>
              <a:rPr lang="ru-RU" sz="2800" dirty="0" smtClean="0"/>
              <a:t> комплекса (со встроенными газовыми камерами).</a:t>
            </a:r>
            <a:br>
              <a:rPr lang="ru-RU" sz="2800" dirty="0" smtClean="0"/>
            </a:br>
            <a:r>
              <a:rPr lang="ru-RU" sz="2800" dirty="0" smtClean="0"/>
              <a:t>Созданные внутри 4 мини- лагеря, к маю 1944 г. соединили железнодорожными путями. 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42" y="4714876"/>
            <a:ext cx="6015058" cy="321471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800" dirty="0" smtClean="0"/>
              <a:t>Весной и летом 1944 г. в </a:t>
            </a:r>
            <a:r>
              <a:rPr lang="ru-RU" sz="2800" dirty="0" err="1" smtClean="0"/>
              <a:t>Аушвиц-Биркенау</a:t>
            </a:r>
            <a:r>
              <a:rPr lang="ru-RU" sz="2800" dirty="0" smtClean="0"/>
              <a:t> ежедневно прибывали три - четыре поезда, привозившие по 3 – 3,5 тысячи человек.</a:t>
            </a:r>
          </a:p>
          <a:p>
            <a:pPr algn="ctr"/>
            <a:r>
              <a:rPr lang="ru-RU" sz="2800" dirty="0" smtClean="0"/>
              <a:t>Примерно десятую часть отбирали на "работы", остальных немедленно отправляли в замаскированные под душевые газовые камеры.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672" y="812800"/>
            <a:ext cx="5832648" cy="10949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ЛЬВОВА УЛЬЯНА , 13 лет,</a:t>
            </a:r>
            <a:br>
              <a:rPr lang="ru-RU" dirty="0" smtClean="0"/>
            </a:br>
            <a:r>
              <a:rPr lang="ru-RU" dirty="0" smtClean="0"/>
              <a:t>«ЭШЕЛОН УХОДИТ ПРЯМО В РАЙ…» </a:t>
            </a:r>
            <a:br>
              <a:rPr lang="ru-RU" dirty="0" smtClean="0"/>
            </a:br>
            <a:r>
              <a:rPr lang="ru-RU" dirty="0" smtClean="0"/>
              <a:t>(б., смешанные материалы)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IMG_014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1421" r="11421"/>
          <a:stretch>
            <a:fillRect/>
          </a:stretch>
        </p:blipFill>
        <p:spPr>
          <a:xfrm>
            <a:off x="571500" y="2443163"/>
            <a:ext cx="5786438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686739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0108" r="20108"/>
          <a:stretch>
            <a:fillRect/>
          </a:stretch>
        </p:blipFill>
        <p:spPr>
          <a:xfrm>
            <a:off x="620713" y="2443163"/>
            <a:ext cx="5616575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0688" y="755576"/>
            <a:ext cx="5616624" cy="1507276"/>
          </a:xfrm>
        </p:spPr>
        <p:txBody>
          <a:bodyPr>
            <a:normAutofit/>
          </a:bodyPr>
          <a:lstStyle/>
          <a:p>
            <a:r>
              <a:rPr lang="ru-RU" dirty="0" smtClean="0"/>
              <a:t>Летом 1944 г. крематории уже не справлялись с уничтожением тел погибших в газовых камерах; их тела сжигали во рвах за крематорием. Доставленных в </a:t>
            </a:r>
            <a:r>
              <a:rPr lang="ru-RU" dirty="0" err="1" smtClean="0"/>
              <a:t>Биркенау</a:t>
            </a:r>
            <a:r>
              <a:rPr lang="ru-RU" dirty="0" smtClean="0"/>
              <a:t> из европейских стран мирных жителей еврейской национальности было так много, что обреченные ожидали порой по 6- 12 часов своей очереди быть уничтоженными в газовых камерах. 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90" y="571472"/>
            <a:ext cx="6429420" cy="9001188"/>
          </a:xfrm>
        </p:spPr>
        <p:txBody>
          <a:bodyPr>
            <a:normAutofit fontScale="90000"/>
          </a:bodyPr>
          <a:lstStyle/>
          <a:p>
            <a:r>
              <a:rPr lang="ru-RU" sz="6000" dirty="0" smtClean="0"/>
              <a:t>Посвящается всем жертвам фашизма</a:t>
            </a:r>
            <a:br>
              <a:rPr lang="ru-RU" sz="60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«Память сердца» </a:t>
            </a:r>
            <a:r>
              <a:rPr lang="ru-RU" dirty="0" smtClean="0"/>
              <a:t>выставка </a:t>
            </a:r>
            <a:br>
              <a:rPr lang="ru-RU" dirty="0" smtClean="0"/>
            </a:br>
            <a:r>
              <a:rPr lang="ru-RU" dirty="0" smtClean="0"/>
              <a:t>творческих работ </a:t>
            </a:r>
            <a:br>
              <a:rPr lang="ru-RU" dirty="0" smtClean="0"/>
            </a:br>
            <a:r>
              <a:rPr lang="ru-RU" sz="3200" dirty="0" smtClean="0"/>
              <a:t>обучающихся</a:t>
            </a:r>
            <a:br>
              <a:rPr lang="ru-RU" sz="3200" dirty="0" smtClean="0"/>
            </a:br>
            <a:r>
              <a:rPr lang="ru-RU" sz="3200" dirty="0" smtClean="0"/>
              <a:t>отделения «Живопись»</a:t>
            </a:r>
            <a:br>
              <a:rPr lang="ru-RU" sz="3200" dirty="0" smtClean="0"/>
            </a:br>
            <a:r>
              <a:rPr lang="ru-RU" sz="2200" dirty="0" smtClean="0"/>
              <a:t>муниципального бюджетного учреждения дополнительного образования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100" dirty="0" smtClean="0"/>
              <a:t>«Детская художественная школа </a:t>
            </a:r>
            <a:br>
              <a:rPr lang="ru-RU" sz="3100" dirty="0" smtClean="0"/>
            </a:br>
            <a:r>
              <a:rPr lang="ru-RU" sz="3100" dirty="0" smtClean="0"/>
              <a:t>им. М.К. </a:t>
            </a:r>
            <a:r>
              <a:rPr lang="ru-RU" sz="3100" dirty="0" err="1" smtClean="0"/>
              <a:t>Тенишевой</a:t>
            </a:r>
            <a:r>
              <a:rPr lang="ru-RU" sz="3100" dirty="0" smtClean="0"/>
              <a:t>» </a:t>
            </a:r>
            <a:br>
              <a:rPr lang="ru-RU" sz="3100" dirty="0" smtClean="0"/>
            </a:br>
            <a:r>
              <a:rPr lang="ru-RU" sz="3100" dirty="0" smtClean="0"/>
              <a:t>города Смоленска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(преподаватель </a:t>
            </a:r>
            <a:r>
              <a:rPr lang="ru-RU" sz="2400" dirty="0" err="1" smtClean="0"/>
              <a:t>Еленева</a:t>
            </a:r>
            <a:r>
              <a:rPr lang="ru-RU" sz="2400" dirty="0" smtClean="0"/>
              <a:t> Т.А.) </a:t>
            </a:r>
            <a:br>
              <a:rPr lang="ru-RU" sz="2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664" y="812800"/>
            <a:ext cx="6048672" cy="2044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ЛАХНО АНАСТАСИЯ , 15 лет,</a:t>
            </a:r>
            <a:br>
              <a:rPr lang="ru-RU" dirty="0" smtClean="0"/>
            </a:br>
            <a:r>
              <a:rPr lang="ru-RU" sz="2200" dirty="0" smtClean="0"/>
              <a:t>«Пусть мы дымом истаем над адовым пеклом,</a:t>
            </a:r>
            <a:br>
              <a:rPr lang="ru-RU" sz="2200" dirty="0" smtClean="0"/>
            </a:br>
            <a:r>
              <a:rPr lang="ru-RU" sz="2200" dirty="0" smtClean="0"/>
              <a:t>Пусть тела превратятся в горючую лаву,</a:t>
            </a:r>
            <a:br>
              <a:rPr lang="ru-RU" sz="2200" dirty="0" smtClean="0"/>
            </a:br>
            <a:r>
              <a:rPr lang="ru-RU" sz="2200" dirty="0" smtClean="0"/>
              <a:t>Но дождем, но травою, но ветром, но пеплом,</a:t>
            </a:r>
            <a:br>
              <a:rPr lang="ru-RU" sz="2200" dirty="0" smtClean="0"/>
            </a:br>
            <a:r>
              <a:rPr lang="ru-RU" sz="2200" dirty="0" smtClean="0"/>
              <a:t>Мы вернемся, вернемся, вернемся …"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(б., смешанные материалы)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Лахно Анастасия Сергеевна, Смоленское гетто, ДХШ им. Тенишевой г.Смоленс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783" r="8783"/>
          <a:stretch>
            <a:fillRect/>
          </a:stretch>
        </p:blipFill>
        <p:spPr>
          <a:xfrm>
            <a:off x="357166" y="2786050"/>
            <a:ext cx="6143625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80" y="812800"/>
            <a:ext cx="5966420" cy="1022896"/>
          </a:xfrm>
        </p:spPr>
        <p:txBody>
          <a:bodyPr/>
          <a:lstStyle/>
          <a:p>
            <a:pPr algn="ctr"/>
            <a:r>
              <a:rPr lang="ru-RU" sz="3200" dirty="0" smtClean="0"/>
              <a:t> </a:t>
            </a:r>
            <a:r>
              <a:rPr lang="ru-RU" sz="3200" dirty="0" err="1" smtClean="0"/>
              <a:t>Януш</a:t>
            </a:r>
            <a:r>
              <a:rPr lang="ru-RU" sz="3200" dirty="0" smtClean="0"/>
              <a:t> Корчак </a:t>
            </a:r>
            <a:br>
              <a:rPr lang="ru-RU" sz="3200" dirty="0" smtClean="0"/>
            </a:br>
            <a:r>
              <a:rPr lang="ru-RU" sz="1400" dirty="0" smtClean="0"/>
              <a:t>(</a:t>
            </a:r>
            <a:r>
              <a:rPr lang="ru-RU" sz="1400" u="sng" dirty="0" smtClean="0">
                <a:hlinkClick r:id="rId2" tooltip="22 июля"/>
              </a:rPr>
              <a:t>22 июля</a:t>
            </a:r>
            <a:r>
              <a:rPr lang="ru-RU" sz="1400" dirty="0" smtClean="0"/>
              <a:t> </a:t>
            </a:r>
            <a:r>
              <a:rPr lang="ru-RU" sz="1400" u="sng" dirty="0" smtClean="0">
                <a:hlinkClick r:id="rId3" tooltip="1878"/>
              </a:rPr>
              <a:t>1878</a:t>
            </a:r>
            <a:r>
              <a:rPr lang="ru-RU" sz="1400" dirty="0" smtClean="0"/>
              <a:t>, </a:t>
            </a:r>
            <a:r>
              <a:rPr lang="ru-RU" sz="1400" u="sng" dirty="0" smtClean="0">
                <a:hlinkClick r:id="rId4" tooltip="Варшава"/>
              </a:rPr>
              <a:t>Варшава</a:t>
            </a:r>
            <a:r>
              <a:rPr lang="ru-RU" sz="1400" dirty="0" smtClean="0"/>
              <a:t> — </a:t>
            </a:r>
            <a:r>
              <a:rPr lang="ru-RU" sz="1400" u="sng" dirty="0" smtClean="0">
                <a:hlinkClick r:id="rId5" tooltip="6 августа"/>
              </a:rPr>
              <a:t>6 августа</a:t>
            </a:r>
            <a:r>
              <a:rPr lang="ru-RU" sz="1400" dirty="0" smtClean="0"/>
              <a:t> </a:t>
            </a:r>
            <a:r>
              <a:rPr lang="ru-RU" sz="1400" u="sng" dirty="0" smtClean="0">
                <a:hlinkClick r:id="rId6" tooltip="1942"/>
              </a:rPr>
              <a:t>1942</a:t>
            </a:r>
            <a:r>
              <a:rPr lang="ru-RU" sz="1400" dirty="0" smtClean="0"/>
              <a:t>, </a:t>
            </a:r>
            <a:r>
              <a:rPr lang="ru-RU" sz="1400" u="sng" dirty="0" smtClean="0">
                <a:hlinkClick r:id="rId7" tooltip="Треблинка"/>
              </a:rPr>
              <a:t>Треблинка</a:t>
            </a:r>
            <a:r>
              <a:rPr lang="ru-RU" sz="1400" dirty="0" smtClean="0"/>
              <a:t>)</a:t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8680" y="1907704"/>
            <a:ext cx="5966420" cy="3448961"/>
          </a:xfrm>
        </p:spPr>
        <p:txBody>
          <a:bodyPr>
            <a:noAutofit/>
          </a:bodyPr>
          <a:lstStyle/>
          <a:p>
            <a:r>
              <a:rPr lang="ru-RU" sz="1800" dirty="0" smtClean="0"/>
              <a:t>Великий польский педагог; писатель, врач, общественный деятель. Родился в Варшаве, учился в русской гимназии. Учился на врача. Параллельно по всей Европе изучал школы, детские больницы и т. д. Корчак всю жизнь будет совмещать работу врача и учителя. Врачом участвовал в русско-японской войне. В 1911 г. Корчак основывает "Дом сирот", которым с перерывами будет руководить до конца жизни. Занимался также и художественной литературой, публицистикой (в этих целях и взял псевдоним). С приходом Гитлера к власти Корчак начинает принимать участие в еврейских движениях, однако сионистом не был (он считал себя во всем поляком, кроме религии). В 1940 г. Вместе с "Домом сирот" его переводят в варшавское гетто. Он отказывается от предложений вывези его из гетто без воспитанников. Пережил арест и несколько месяцев в тюрьме. В гетто Корчак посвящает всего себя детям, добывает пропитание, лекарства. Вместе с 200 детьми его в конце концов отправляют в Треблинку. В последний момент ему предлагают спастись, но он предпочитает умереть вместе со своими воспитанниками. Все они погибли в газовой камере.</a:t>
            </a:r>
            <a:endParaRPr lang="ru-RU" sz="1800" dirty="0"/>
          </a:p>
        </p:txBody>
      </p:sp>
    </p:spTree>
  </p:cSld>
  <p:clrMapOvr>
    <a:masterClrMapping/>
  </p:clrMapOvr>
  <p:transition spd="med" advClick="0" advTm="25000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6712" y="827584"/>
            <a:ext cx="5040560" cy="864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ЖИГУЛЕВА ВИОЛЕТТА, 12 лет,</a:t>
            </a:r>
            <a:br>
              <a:rPr lang="ru-RU" dirty="0" smtClean="0"/>
            </a:br>
            <a:r>
              <a:rPr lang="ru-RU" dirty="0" smtClean="0"/>
              <a:t>«СТАРЫЙ ДОКТОР.»</a:t>
            </a:r>
            <a:br>
              <a:rPr lang="ru-RU" dirty="0" smtClean="0"/>
            </a:br>
            <a:r>
              <a:rPr lang="ru-RU" dirty="0" smtClean="0"/>
              <a:t>(б., смешанные материалы)</a:t>
            </a:r>
            <a:endParaRPr lang="ru-RU" dirty="0"/>
          </a:p>
        </p:txBody>
      </p:sp>
      <p:pic>
        <p:nvPicPr>
          <p:cNvPr id="6" name="Рисунок 5" descr="IMG_014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891" b="1891"/>
          <a:stretch>
            <a:fillRect/>
          </a:stretch>
        </p:blipFill>
        <p:spPr>
          <a:xfrm>
            <a:off x="1071563" y="2214563"/>
            <a:ext cx="4714875" cy="642937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664" y="812800"/>
            <a:ext cx="5976664" cy="13829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ДУПЕНКОВА МАРИЯ, 11 лет</a:t>
            </a:r>
            <a:br>
              <a:rPr lang="ru-RU" dirty="0" smtClean="0"/>
            </a:br>
            <a:r>
              <a:rPr lang="ru-RU" dirty="0" smtClean="0"/>
              <a:t>«Я НИКОМУ НЕ ЖЕЛАЮ ЗЛА. НЕ УМЕЮ. </a:t>
            </a:r>
            <a:br>
              <a:rPr lang="ru-RU" dirty="0" smtClean="0"/>
            </a:br>
            <a:r>
              <a:rPr lang="ru-RU" dirty="0" smtClean="0"/>
              <a:t>НЕ ЗНАЮ, КАК ЭТО ДЕЛАЕТСЯ…»</a:t>
            </a:r>
            <a:br>
              <a:rPr lang="ru-RU" dirty="0" smtClean="0"/>
            </a:br>
            <a:r>
              <a:rPr lang="ru-RU" dirty="0" smtClean="0"/>
              <a:t>(б., гуашь)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IMG_014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999" r="9999"/>
          <a:stretch>
            <a:fillRect/>
          </a:stretch>
        </p:blipFill>
        <p:spPr>
          <a:xfrm>
            <a:off x="428625" y="2443163"/>
            <a:ext cx="6000750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664" y="812800"/>
            <a:ext cx="5976664" cy="9508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КАПИТОНОВ МАТВЕЙ, 14 лет</a:t>
            </a:r>
            <a:br>
              <a:rPr lang="ru-RU" dirty="0" smtClean="0"/>
            </a:br>
            <a:r>
              <a:rPr lang="ru-RU" dirty="0" smtClean="0"/>
              <a:t>«ПОСЛЕДНЯЯ ОСАННА.» </a:t>
            </a:r>
            <a:br>
              <a:rPr lang="ru-RU" dirty="0" smtClean="0"/>
            </a:br>
            <a:r>
              <a:rPr lang="ru-RU" dirty="0" smtClean="0"/>
              <a:t>(б., мягкие материалы)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IMG_014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037" r="9037"/>
          <a:stretch>
            <a:fillRect/>
          </a:stretch>
        </p:blipFill>
        <p:spPr>
          <a:xfrm>
            <a:off x="428625" y="2357438"/>
            <a:ext cx="6000750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672" y="812800"/>
            <a:ext cx="5472608" cy="11669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ХАЛИКИН ИЛЬЯ,11 лет</a:t>
            </a:r>
            <a:br>
              <a:rPr lang="ru-RU" dirty="0" smtClean="0"/>
            </a:br>
            <a:r>
              <a:rPr lang="ru-RU" dirty="0" smtClean="0"/>
              <a:t>«МЫ ВЕРНЕМЯ В ВАРШАВУ.»</a:t>
            </a:r>
            <a:br>
              <a:rPr lang="ru-RU" dirty="0" smtClean="0"/>
            </a:br>
            <a:r>
              <a:rPr lang="ru-RU" dirty="0" smtClean="0"/>
              <a:t>(б., гуашь)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IMG_015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0700" r="10700"/>
          <a:stretch>
            <a:fillRect/>
          </a:stretch>
        </p:blipFill>
        <p:spPr>
          <a:xfrm>
            <a:off x="428625" y="2443163"/>
            <a:ext cx="5929313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812800"/>
            <a:ext cx="4114800" cy="10949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ХАЛИКИН ИЛЬЯ, 11 лет</a:t>
            </a:r>
            <a:br>
              <a:rPr lang="ru-RU" dirty="0" smtClean="0"/>
            </a:br>
            <a:r>
              <a:rPr lang="ru-RU" dirty="0" smtClean="0"/>
              <a:t>«ДЕТИ ОСВЕНЦИМА.»</a:t>
            </a:r>
            <a:br>
              <a:rPr lang="ru-RU" dirty="0" smtClean="0"/>
            </a:br>
            <a:r>
              <a:rPr lang="ru-RU" dirty="0" smtClean="0"/>
              <a:t>(б., гуашь)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IMG_015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41" b="441"/>
          <a:stretch>
            <a:fillRect/>
          </a:stretch>
        </p:blipFill>
        <p:spPr>
          <a:xfrm>
            <a:off x="1268760" y="2123728"/>
            <a:ext cx="4303380" cy="620105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664" y="812800"/>
            <a:ext cx="5976664" cy="13829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КОСТЮЧЕНКОВ ИВАН, 13 лет, </a:t>
            </a:r>
            <a:br>
              <a:rPr lang="ru-RU" dirty="0" smtClean="0"/>
            </a:br>
            <a:r>
              <a:rPr lang="ru-RU" dirty="0" smtClean="0"/>
              <a:t>«…НО ВОДОЙ, НО ТРАВОЙ, НО ВЕТРОМ, НО ПЕПЛОМ,</a:t>
            </a:r>
            <a:br>
              <a:rPr lang="ru-RU" dirty="0" smtClean="0"/>
            </a:br>
            <a:r>
              <a:rPr lang="ru-RU" dirty="0" smtClean="0"/>
              <a:t>МЫ ВЕРНЕМСЯ, ВЕРНЕМСЯ, ВЕРНЕМСЯ…» </a:t>
            </a:r>
            <a:br>
              <a:rPr lang="ru-RU" dirty="0" smtClean="0"/>
            </a:br>
            <a:r>
              <a:rPr lang="ru-RU" dirty="0" smtClean="0"/>
              <a:t>(б., мягкие материалы)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IMG_015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5515" b="5515"/>
          <a:stretch>
            <a:fillRect/>
          </a:stretch>
        </p:blipFill>
        <p:spPr>
          <a:xfrm>
            <a:off x="1214422" y="2000232"/>
            <a:ext cx="4638722" cy="660378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696" y="812800"/>
            <a:ext cx="5400600" cy="10228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ЧЕРНОВА УЛЬЯНА, 12 лет, </a:t>
            </a:r>
            <a:br>
              <a:rPr lang="ru-RU" dirty="0" smtClean="0"/>
            </a:br>
            <a:r>
              <a:rPr lang="ru-RU" dirty="0" smtClean="0"/>
              <a:t>«ДАЛЬШЕ НАЧИНАЕТСЯ ПРИДАНЬЕ…»</a:t>
            </a:r>
            <a:br>
              <a:rPr lang="ru-RU" dirty="0" smtClean="0"/>
            </a:br>
            <a:r>
              <a:rPr lang="ru-RU" dirty="0" smtClean="0"/>
              <a:t>(б., гуашь)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IMG_015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0545" r="10545"/>
          <a:stretch>
            <a:fillRect/>
          </a:stretch>
        </p:blipFill>
        <p:spPr>
          <a:xfrm>
            <a:off x="428625" y="2443163"/>
            <a:ext cx="5929313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664" y="812800"/>
            <a:ext cx="6120680" cy="9508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МАХОВНЕВА АЛИНА, 12 лет</a:t>
            </a:r>
            <a:br>
              <a:rPr lang="ru-RU" dirty="0" smtClean="0"/>
            </a:br>
            <a:r>
              <a:rPr lang="ru-RU" dirty="0" smtClean="0"/>
              <a:t>«НАШ СЛАВНЫЙ ПОХОД НАЧИНАЕТСЯ ПРОСТО...» </a:t>
            </a:r>
            <a:br>
              <a:rPr lang="ru-RU" dirty="0" smtClean="0"/>
            </a:br>
            <a:r>
              <a:rPr lang="ru-RU" dirty="0" smtClean="0"/>
              <a:t>(б., смешанные материалы)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IMG_014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3704" b="3704"/>
          <a:stretch>
            <a:fillRect/>
          </a:stretch>
        </p:blipFill>
        <p:spPr>
          <a:xfrm>
            <a:off x="857232" y="1605931"/>
            <a:ext cx="5107066" cy="675228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428596"/>
            <a:ext cx="6172200" cy="3500462"/>
          </a:xfrm>
        </p:spPr>
        <p:txBody>
          <a:bodyPr>
            <a:noAutofit/>
          </a:bodyPr>
          <a:lstStyle/>
          <a:p>
            <a:r>
              <a:rPr lang="ru-RU" sz="3000" dirty="0" smtClean="0"/>
              <a:t>73 года назад</a:t>
            </a:r>
            <a:br>
              <a:rPr lang="ru-RU" sz="3000" dirty="0" smtClean="0"/>
            </a:br>
            <a:r>
              <a:rPr lang="ru-RU" sz="3000" dirty="0" smtClean="0"/>
              <a:t>27 января 1945,</a:t>
            </a:r>
            <a:br>
              <a:rPr lang="ru-RU" sz="3000" dirty="0" smtClean="0"/>
            </a:br>
            <a:r>
              <a:rPr lang="ru-RU" sz="3000" dirty="0" smtClean="0"/>
              <a:t>советские войска освободили концентрационный лагерь </a:t>
            </a:r>
            <a:r>
              <a:rPr lang="ru-RU" sz="3000" dirty="0" err="1" smtClean="0"/>
              <a:t>Аушвиц-Биркенау</a:t>
            </a:r>
            <a:r>
              <a:rPr lang="ru-RU" sz="3000" dirty="0" smtClean="0"/>
              <a:t> (Освенцим), находившийся на территории оккупированной Польши</a:t>
            </a:r>
            <a:endParaRPr lang="ru-RU" sz="3000" dirty="0"/>
          </a:p>
        </p:txBody>
      </p:sp>
      <p:pic>
        <p:nvPicPr>
          <p:cNvPr id="4" name="Содержимое 3" descr="250px-Освобожденных_оставшихся_в_живых_узников_концлагеря_Освенцим_выводят_из_лагеря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2696" y="4211960"/>
            <a:ext cx="5616624" cy="4464496"/>
          </a:xfrm>
        </p:spPr>
      </p:pic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664" y="812800"/>
            <a:ext cx="5976664" cy="10949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КУДРЯВЦЕВА АЛЕКСАНДРА, 15 лет, </a:t>
            </a:r>
            <a:br>
              <a:rPr lang="ru-RU" dirty="0" smtClean="0"/>
            </a:br>
            <a:r>
              <a:rPr lang="ru-RU" dirty="0" smtClean="0"/>
              <a:t>«МЫ ПОДЕЛИМ ХЛЕБ...» </a:t>
            </a:r>
            <a:br>
              <a:rPr lang="ru-RU" dirty="0" smtClean="0"/>
            </a:br>
            <a:r>
              <a:rPr lang="ru-RU" dirty="0" smtClean="0"/>
              <a:t>(б., гуашь)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IMG_014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0066" r="10066"/>
          <a:stretch>
            <a:fillRect/>
          </a:stretch>
        </p:blipFill>
        <p:spPr>
          <a:xfrm>
            <a:off x="428625" y="2443163"/>
            <a:ext cx="5929313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04" y="571472"/>
            <a:ext cx="6086496" cy="2428892"/>
          </a:xfrm>
        </p:spPr>
        <p:txBody>
          <a:bodyPr/>
          <a:lstStyle/>
          <a:p>
            <a:pPr algn="ctr"/>
            <a:r>
              <a:rPr lang="ru-RU" sz="3200" dirty="0" smtClean="0"/>
              <a:t>Во время пыток, истязаний и расстрелов в концентрационном лагере "Яновский" (г.Львов) всегда играла музыка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8" y="3143240"/>
            <a:ext cx="6229372" cy="2213425"/>
          </a:xfrm>
        </p:spPr>
        <p:txBody>
          <a:bodyPr>
            <a:noAutofit/>
          </a:bodyPr>
          <a:lstStyle/>
          <a:p>
            <a:pPr algn="ctr"/>
            <a:r>
              <a:rPr lang="ru-RU" sz="2100" dirty="0" smtClean="0"/>
              <a:t>. Оркестр состоял из заключённых, они играли одну и ту же мелодию — «Танго смерти».</a:t>
            </a:r>
          </a:p>
          <a:p>
            <a:pPr algn="ctr"/>
            <a:r>
              <a:rPr lang="ru-RU" sz="2100" dirty="0" smtClean="0"/>
              <a:t>Автор этого произведения остался неизвестным.</a:t>
            </a:r>
          </a:p>
          <a:p>
            <a:pPr algn="ctr"/>
            <a:r>
              <a:rPr lang="ru-RU" sz="2100" dirty="0" smtClean="0"/>
              <a:t>В числе оркестрантов были профессор </a:t>
            </a:r>
          </a:p>
          <a:p>
            <a:pPr algn="ctr"/>
            <a:r>
              <a:rPr lang="ru-RU" sz="2100" dirty="0" smtClean="0"/>
              <a:t>Львовской государственной консерватории </a:t>
            </a:r>
            <a:r>
              <a:rPr lang="ru-RU" sz="2100" dirty="0" err="1" smtClean="0"/>
              <a:t>Штрикс</a:t>
            </a:r>
            <a:r>
              <a:rPr lang="ru-RU" sz="2100" dirty="0" smtClean="0"/>
              <a:t>, дирижёр оперы </a:t>
            </a:r>
            <a:r>
              <a:rPr lang="ru-RU" sz="2100" dirty="0" err="1" smtClean="0"/>
              <a:t>Мунд</a:t>
            </a:r>
            <a:r>
              <a:rPr lang="ru-RU" sz="2100" dirty="0" smtClean="0"/>
              <a:t> и другие известные еврейские музыканты.</a:t>
            </a:r>
          </a:p>
          <a:p>
            <a:pPr algn="ctr"/>
            <a:r>
              <a:rPr lang="ru-RU" sz="2100" dirty="0" smtClean="0"/>
              <a:t>Накануне освобождения Львова частями Советской Армии, германские нацисты выстроили круг из 40 человек из оркестра. Охрана лагеря окружила музыкантов плотным кольцом и приказала играть. Сначала был казнён дирижёр оркестра </a:t>
            </a:r>
            <a:r>
              <a:rPr lang="ru-RU" sz="2100" dirty="0" err="1" smtClean="0"/>
              <a:t>Мунд</a:t>
            </a:r>
            <a:r>
              <a:rPr lang="ru-RU" sz="2100" dirty="0" smtClean="0"/>
              <a:t>, дальше по приказу коменданта каждый оркестрант выходил в центр круга, клал свой инструмент на землю, раздевался догола, после чего был казнён выстрелом в голову.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18000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КОСТЮЧЕНКОВ ИВАН, 14 лет</a:t>
            </a:r>
            <a:br>
              <a:rPr lang="ru-RU" sz="2400" dirty="0" smtClean="0"/>
            </a:br>
            <a:r>
              <a:rPr lang="ru-RU" sz="2400" dirty="0" smtClean="0"/>
              <a:t> «ТАНГО СМЕРТИ»</a:t>
            </a:r>
            <a:br>
              <a:rPr lang="ru-RU" sz="2400" dirty="0" smtClean="0"/>
            </a:br>
            <a:r>
              <a:rPr lang="ru-RU" sz="1600" dirty="0" smtClean="0"/>
              <a:t>(б., гуашь, уголь)</a:t>
            </a:r>
            <a:endParaRPr lang="ru-RU" sz="1600" dirty="0"/>
          </a:p>
        </p:txBody>
      </p:sp>
      <p:pic>
        <p:nvPicPr>
          <p:cNvPr id="4" name="Содержимое 3" descr="Костюченков Иван Леонидович, Танго Смерти, ДХШ им. Тенишевой г.Смоленс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22" y="1625792"/>
            <a:ext cx="4500594" cy="7027773"/>
          </a:xfrm>
        </p:spPr>
      </p:pic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04" y="428596"/>
            <a:ext cx="6000792" cy="1000132"/>
          </a:xfrm>
        </p:spPr>
        <p:txBody>
          <a:bodyPr>
            <a:normAutofit/>
          </a:bodyPr>
          <a:lstStyle/>
          <a:p>
            <a:r>
              <a:rPr lang="ru-RU" dirty="0" smtClean="0"/>
              <a:t>«Эти дети не смогли вырасти. </a:t>
            </a:r>
            <a:br>
              <a:rPr lang="ru-RU" dirty="0" smtClean="0"/>
            </a:br>
            <a:r>
              <a:rPr lang="ru-RU" dirty="0" smtClean="0"/>
              <a:t>У них не родились дети и внуки. </a:t>
            </a:r>
            <a:br>
              <a:rPr lang="ru-RU" dirty="0" smtClean="0"/>
            </a:br>
            <a:r>
              <a:rPr lang="ru-RU" dirty="0" smtClean="0"/>
              <a:t>Их не кому вспоминать»</a:t>
            </a:r>
            <a:endParaRPr lang="ru-RU" dirty="0"/>
          </a:p>
        </p:txBody>
      </p:sp>
      <p:pic>
        <p:nvPicPr>
          <p:cNvPr id="5" name="Рисунок 4" descr="03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421" r="8421"/>
          <a:stretch>
            <a:fillRect/>
          </a:stretch>
        </p:blipFill>
        <p:spPr>
          <a:xfrm>
            <a:off x="500063" y="2443163"/>
            <a:ext cx="5857875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r"/>
            <a:r>
              <a:rPr lang="ru-RU" dirty="0" smtClean="0"/>
              <a:t>Даша  Коновалюк, 14 лет</a:t>
            </a:r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80" y="812800"/>
            <a:ext cx="5760640" cy="7348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27 января 1945 года советские войска вошли в лагерь Освенцим (</a:t>
            </a:r>
            <a:r>
              <a:rPr lang="ru-RU" dirty="0" err="1" smtClean="0"/>
              <a:t>Аушвиц</a:t>
            </a:r>
            <a:r>
              <a:rPr lang="ru-RU" dirty="0" smtClean="0"/>
              <a:t>).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93b331765e721802576e6168d0882aea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4532" r="14532"/>
          <a:stretch>
            <a:fillRect/>
          </a:stretch>
        </p:blipFill>
        <p:spPr>
          <a:xfrm>
            <a:off x="620688" y="2987824"/>
            <a:ext cx="5643562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6672" y="1259632"/>
            <a:ext cx="5904656" cy="1296144"/>
          </a:xfrm>
        </p:spPr>
        <p:txBody>
          <a:bodyPr>
            <a:noAutofit/>
          </a:bodyPr>
          <a:lstStyle/>
          <a:p>
            <a:r>
              <a:rPr lang="ru-RU" sz="1800" dirty="0" smtClean="0"/>
              <a:t> </a:t>
            </a:r>
            <a:r>
              <a:rPr lang="ru-RU" sz="1600" dirty="0" smtClean="0"/>
              <a:t>В его освобождении принимали участие войска 59-й и 60-й армий 1-го Украинского фронта под командованием </a:t>
            </a:r>
          </a:p>
          <a:p>
            <a:r>
              <a:rPr lang="ru-RU" sz="1600" dirty="0" smtClean="0"/>
              <a:t>Маршала Советского Союза И. С. Конева</a:t>
            </a:r>
          </a:p>
          <a:p>
            <a:r>
              <a:rPr lang="ru-RU" sz="1600" dirty="0" smtClean="0"/>
              <a:t>во взаимодействии с войсками 38-й армии 4-го Украинского фронта под командованием генерал-полковника И. Е. Петрова в ходе </a:t>
            </a:r>
            <a:r>
              <a:rPr lang="ru-RU" sz="1600" dirty="0" err="1" smtClean="0"/>
              <a:t>Висло-Одерской</a:t>
            </a:r>
            <a:r>
              <a:rPr lang="ru-RU" sz="1600" dirty="0" smtClean="0"/>
              <a:t> операции.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812800"/>
            <a:ext cx="4114800" cy="1044556"/>
          </a:xfrm>
        </p:spPr>
        <p:txBody>
          <a:bodyPr>
            <a:normAutofit/>
          </a:bodyPr>
          <a:lstStyle/>
          <a:p>
            <a:r>
              <a:rPr lang="ru-RU" dirty="0" smtClean="0"/>
              <a:t>БИРЮКОВА КСЕНИЯ, 14 лет.</a:t>
            </a:r>
            <a:br>
              <a:rPr lang="ru-RU" dirty="0" smtClean="0"/>
            </a:br>
            <a:r>
              <a:rPr lang="ru-RU" dirty="0" smtClean="0"/>
              <a:t>«СПАСЕНИЕ»</a:t>
            </a:r>
            <a:br>
              <a:rPr lang="ru-RU" dirty="0" smtClean="0"/>
            </a:br>
            <a:r>
              <a:rPr lang="ru-RU" dirty="0" smtClean="0"/>
              <a:t>(б., гуашь)</a:t>
            </a:r>
            <a:endParaRPr lang="ru-RU" dirty="0"/>
          </a:p>
        </p:txBody>
      </p:sp>
      <p:pic>
        <p:nvPicPr>
          <p:cNvPr id="5" name="Рисунок 4" descr="Бирюкова Ксения Сергеевна, ДХШ им. Тенишевой г.Смоленс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151" r="9151"/>
          <a:stretch>
            <a:fillRect/>
          </a:stretch>
        </p:blipFill>
        <p:spPr>
          <a:xfrm>
            <a:off x="1000108" y="2000232"/>
            <a:ext cx="4830854" cy="620257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8" y="812800"/>
            <a:ext cx="5500726" cy="696384"/>
          </a:xfrm>
        </p:spPr>
        <p:txBody>
          <a:bodyPr>
            <a:noAutofit/>
          </a:bodyPr>
          <a:lstStyle/>
          <a:p>
            <a:r>
              <a:rPr lang="ru-RU" sz="2400" dirty="0" smtClean="0"/>
              <a:t>«Как люди </a:t>
            </a:r>
            <a:br>
              <a:rPr lang="ru-RU" sz="2400" dirty="0" smtClean="0"/>
            </a:br>
            <a:r>
              <a:rPr lang="ru-RU" sz="2400" dirty="0" smtClean="0"/>
              <a:t>могли это делать с детьми, </a:t>
            </a:r>
            <a:br>
              <a:rPr lang="ru-RU" sz="2400" dirty="0" smtClean="0"/>
            </a:br>
            <a:r>
              <a:rPr lang="ru-RU" sz="2400" dirty="0" smtClean="0"/>
              <a:t>с другими людьми?»</a:t>
            </a:r>
            <a:endParaRPr lang="ru-RU" sz="2400" dirty="0"/>
          </a:p>
        </p:txBody>
      </p:sp>
      <p:pic>
        <p:nvPicPr>
          <p:cNvPr id="5" name="Рисунок 4" descr="0_6323d_427b497_XL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4652" r="14652"/>
          <a:stretch>
            <a:fillRect/>
          </a:stretch>
        </p:blipFill>
        <p:spPr>
          <a:xfrm>
            <a:off x="620713" y="2443163"/>
            <a:ext cx="5616575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r"/>
            <a:r>
              <a:rPr lang="ru-RU" dirty="0" err="1" smtClean="0"/>
              <a:t>Ариша</a:t>
            </a:r>
            <a:r>
              <a:rPr lang="ru-RU" dirty="0" smtClean="0"/>
              <a:t> Прошина. </a:t>
            </a:r>
            <a:r>
              <a:rPr lang="ru-RU" smtClean="0"/>
              <a:t>13 лет</a:t>
            </a:r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250px-Prisoners_liberation_dachau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701" r="9701"/>
          <a:stretch>
            <a:fillRect/>
          </a:stretch>
        </p:blipFill>
        <p:spPr>
          <a:xfrm>
            <a:off x="428604" y="2443163"/>
            <a:ext cx="5929354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origenes-auschwitz-ninos-supervivientes_62_733x491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3317" r="13317"/>
          <a:stretch>
            <a:fillRect/>
          </a:stretch>
        </p:blipFill>
        <p:spPr>
          <a:xfrm>
            <a:off x="500063" y="2443163"/>
            <a:ext cx="5786437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mages (1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4008" r="14008"/>
          <a:stretch>
            <a:fillRect/>
          </a:stretch>
        </p:blipFill>
        <p:spPr>
          <a:xfrm>
            <a:off x="571500" y="2443163"/>
            <a:ext cx="5715000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672" y="611560"/>
            <a:ext cx="5904656" cy="1368152"/>
          </a:xfrm>
        </p:spPr>
        <p:txBody>
          <a:bodyPr>
            <a:normAutofit/>
          </a:bodyPr>
          <a:lstStyle/>
          <a:p>
            <a:r>
              <a:rPr lang="ru-RU" dirty="0" smtClean="0"/>
              <a:t>Лагерный комплекс </a:t>
            </a:r>
            <a:r>
              <a:rPr lang="ru-RU" dirty="0" err="1" smtClean="0"/>
              <a:t>Аушвиц</a:t>
            </a:r>
            <a:r>
              <a:rPr lang="ru-RU" dirty="0" smtClean="0"/>
              <a:t> (Освенцим), расположенный недалеко от польского городка Освенцим, был создан в 1940 году для политзаключенных.</a:t>
            </a:r>
            <a:endParaRPr lang="ru-RU" dirty="0"/>
          </a:p>
        </p:txBody>
      </p:sp>
      <p:pic>
        <p:nvPicPr>
          <p:cNvPr id="5" name="Рисунок 4" descr="lesson7_18b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1463" r="11463"/>
          <a:stretch>
            <a:fillRect/>
          </a:stretch>
        </p:blipFill>
        <p:spPr>
          <a:xfrm>
            <a:off x="620688" y="2483768"/>
            <a:ext cx="5715000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714348"/>
            <a:ext cx="4114800" cy="1357322"/>
          </a:xfrm>
        </p:spPr>
        <p:txBody>
          <a:bodyPr>
            <a:normAutofit/>
          </a:bodyPr>
          <a:lstStyle/>
          <a:p>
            <a:r>
              <a:rPr lang="ru-RU" dirty="0" smtClean="0"/>
              <a:t>АФАНАСЬЕВА КСЕНИЯ, 12 лет</a:t>
            </a:r>
            <a:br>
              <a:rPr lang="ru-RU" dirty="0" smtClean="0"/>
            </a:br>
            <a:r>
              <a:rPr lang="ru-RU" dirty="0" smtClean="0"/>
              <a:t>«КОРАБЛИК ДЕВОЧКИ НАТЫ»</a:t>
            </a:r>
            <a:br>
              <a:rPr lang="ru-RU" dirty="0" smtClean="0"/>
            </a:br>
            <a:r>
              <a:rPr lang="ru-RU" dirty="0" smtClean="0"/>
              <a:t>(б., гуашь)</a:t>
            </a:r>
            <a:endParaRPr lang="ru-RU" dirty="0"/>
          </a:p>
        </p:txBody>
      </p:sp>
      <p:pic>
        <p:nvPicPr>
          <p:cNvPr id="6" name="Рисунок 5" descr="IMG_014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730" b="1730"/>
          <a:stretch>
            <a:fillRect/>
          </a:stretch>
        </p:blipFill>
        <p:spPr>
          <a:xfrm>
            <a:off x="1357298" y="2285984"/>
            <a:ext cx="4429125" cy="620077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выставка Память сердца Смоленс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5014" r="15014"/>
          <a:stretch>
            <a:fillRect/>
          </a:stretch>
        </p:blipFill>
        <p:spPr>
          <a:xfrm>
            <a:off x="620713" y="2443163"/>
            <a:ext cx="5545137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MG_1359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4113" r="14113"/>
          <a:stretch>
            <a:fillRect/>
          </a:stretch>
        </p:blipFill>
        <p:spPr>
          <a:xfrm>
            <a:off x="620713" y="2443163"/>
            <a:ext cx="5688012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custDataLst>
      <p:tags r:id="rId1"/>
    </p:custDataLst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MG_146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4113" r="14113"/>
          <a:stretch>
            <a:fillRect/>
          </a:stretch>
        </p:blipFill>
        <p:spPr>
          <a:xfrm>
            <a:off x="620713" y="2443163"/>
            <a:ext cx="5688012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афиша холокос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720" y="539552"/>
            <a:ext cx="5184576" cy="7680853"/>
          </a:xfrm>
          <a:prstGeom prst="rect">
            <a:avLst/>
          </a:prstGeom>
        </p:spPr>
      </p:pic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80" y="611560"/>
            <a:ext cx="5904656" cy="1440160"/>
          </a:xfrm>
        </p:spPr>
        <p:txBody>
          <a:bodyPr>
            <a:normAutofit/>
          </a:bodyPr>
          <a:lstStyle/>
          <a:p>
            <a:r>
              <a:rPr lang="ru-RU" dirty="0" smtClean="0"/>
              <a:t>Это был гигантский комплекс,</a:t>
            </a:r>
            <a:br>
              <a:rPr lang="ru-RU" dirty="0" smtClean="0"/>
            </a:br>
            <a:r>
              <a:rPr lang="ru-RU" dirty="0" smtClean="0"/>
              <a:t>вмещающий в себя около </a:t>
            </a:r>
            <a:br>
              <a:rPr lang="ru-RU" dirty="0" smtClean="0"/>
            </a:br>
            <a:r>
              <a:rPr lang="ru-RU" dirty="0" smtClean="0"/>
              <a:t>40 различных объектов.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0441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0528" r="10528"/>
          <a:stretch>
            <a:fillRect/>
          </a:stretch>
        </p:blipFill>
        <p:spPr>
          <a:xfrm>
            <a:off x="476672" y="2339752"/>
            <a:ext cx="5929312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672" y="1043608"/>
            <a:ext cx="5904656" cy="11669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Среди узников лагеря были граждане </a:t>
            </a:r>
            <a:br>
              <a:rPr lang="ru-RU" dirty="0" smtClean="0"/>
            </a:br>
            <a:r>
              <a:rPr lang="ru-RU" dirty="0" smtClean="0"/>
              <a:t>29 государств. </a:t>
            </a:r>
            <a:br>
              <a:rPr lang="ru-RU" dirty="0" smtClean="0"/>
            </a:br>
            <a:r>
              <a:rPr lang="ru-RU" dirty="0" err="1" smtClean="0"/>
              <a:t>Аушвиц</a:t>
            </a:r>
            <a:r>
              <a:rPr lang="ru-RU" dirty="0" smtClean="0"/>
              <a:t> выполнял две функции: </a:t>
            </a:r>
            <a:br>
              <a:rPr lang="ru-RU" dirty="0" smtClean="0"/>
            </a:br>
            <a:r>
              <a:rPr lang="ru-RU" dirty="0" smtClean="0"/>
              <a:t>концлагерь для людей разных национальностей и место уничтожения.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2613" r="12613"/>
          <a:stretch>
            <a:fillRect/>
          </a:stretch>
        </p:blipFill>
        <p:spPr>
          <a:xfrm>
            <a:off x="476250" y="2443163"/>
            <a:ext cx="5905500" cy="5283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812800"/>
            <a:ext cx="4114800" cy="1044556"/>
          </a:xfrm>
        </p:spPr>
        <p:txBody>
          <a:bodyPr>
            <a:normAutofit/>
          </a:bodyPr>
          <a:lstStyle/>
          <a:p>
            <a:r>
              <a:rPr lang="ru-RU" dirty="0" smtClean="0"/>
              <a:t>ЖИГУЛЕВА ВИОЛЕТТА, 14 лет</a:t>
            </a:r>
            <a:br>
              <a:rPr lang="ru-RU" dirty="0" smtClean="0"/>
            </a:br>
            <a:r>
              <a:rPr lang="ru-RU" dirty="0" smtClean="0"/>
              <a:t>«ПРОЩАЙТЕ…»</a:t>
            </a:r>
            <a:br>
              <a:rPr lang="ru-RU" dirty="0" smtClean="0"/>
            </a:br>
            <a:r>
              <a:rPr lang="ru-RU" dirty="0" smtClean="0"/>
              <a:t>(б., гуашь, уголь)</a:t>
            </a:r>
            <a:endParaRPr lang="ru-RU" dirty="0"/>
          </a:p>
        </p:txBody>
      </p:sp>
      <p:pic>
        <p:nvPicPr>
          <p:cNvPr id="5" name="Рисунок 4" descr="Жигулева Виолетта Дмитриевнавна, ДХШ им. Тенишевой г.Смоленс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494" b="4494"/>
          <a:stretch>
            <a:fillRect/>
          </a:stretch>
        </p:blipFill>
        <p:spPr>
          <a:xfrm>
            <a:off x="1071546" y="1928794"/>
            <a:ext cx="4786346" cy="650085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56" y="500034"/>
            <a:ext cx="5429288" cy="1285884"/>
          </a:xfrm>
        </p:spPr>
        <p:txBody>
          <a:bodyPr>
            <a:normAutofit/>
          </a:bodyPr>
          <a:lstStyle/>
          <a:p>
            <a:r>
              <a:rPr lang="ru-RU" dirty="0" smtClean="0"/>
              <a:t>ВИШНЕВСКАЯ АННА, 13 лет,</a:t>
            </a:r>
            <a:br>
              <a:rPr lang="ru-RU" dirty="0" smtClean="0"/>
            </a:br>
            <a:r>
              <a:rPr lang="ru-RU" dirty="0" smtClean="0"/>
              <a:t>«ВОТ И КОНЧЕНА ПЕСНЯ …»</a:t>
            </a:r>
            <a:br>
              <a:rPr lang="ru-RU" dirty="0" smtClean="0"/>
            </a:br>
            <a:r>
              <a:rPr lang="ru-RU" dirty="0" smtClean="0"/>
              <a:t>(б., гуашь)</a:t>
            </a:r>
            <a:endParaRPr lang="ru-RU" dirty="0"/>
          </a:p>
        </p:txBody>
      </p:sp>
      <p:pic>
        <p:nvPicPr>
          <p:cNvPr id="5" name="Рисунок 4" descr="Вишневская Анна Олеговна, Вот и кончена песняДХШ им. Тенишевой г.Смоленс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282" b="4282"/>
          <a:stretch>
            <a:fillRect/>
          </a:stretch>
        </p:blipFill>
        <p:spPr>
          <a:xfrm>
            <a:off x="1000108" y="2071670"/>
            <a:ext cx="5000660" cy="64206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4356" y="8001024"/>
            <a:ext cx="5357850" cy="50006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389</TotalTime>
  <Words>878</Words>
  <Application>Microsoft Office PowerPoint</Application>
  <PresentationFormat>Экран (4:3)</PresentationFormat>
  <Paragraphs>66</Paragraphs>
  <Slides>54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Апекс</vt:lpstr>
      <vt:lpstr>Муниципальное бюджетное учреждение дополнительного образования «Детская художественная школа им. М.К. Тенишевой»  города Смоленска  Смоленское областное отделение Международного общественного фонда «Российский фонд мира»  Научно-исследовательский центр «Холокост»  Смоленская региональная общественная организация «Национальный конгресс Смоленской области»</vt:lpstr>
      <vt:lpstr>Слайд 2</vt:lpstr>
      <vt:lpstr>Посвящается всем жертвам фашизма  «Память сердца» выставка  творческих работ  обучающихся отделения «Живопись» муниципального бюджетного учреждения дополнительного образования «Детская художественная школа  им. М.К. Тенишевой»  города Смоленска (преподаватель Еленева Т.А.)    </vt:lpstr>
      <vt:lpstr>73 года назад 27 января 1945, советские войска освободили концентрационный лагерь Аушвиц-Биркенау (Освенцим), находившийся на территории оккупированной Польши</vt:lpstr>
      <vt:lpstr>Лагерный комплекс Аушвиц (Освенцим), расположенный недалеко от польского городка Освенцим, был создан в 1940 году для политзаключенных.</vt:lpstr>
      <vt:lpstr>Это был гигантский комплекс, вмещающий в себя около  40 различных объектов.  </vt:lpstr>
      <vt:lpstr>Среди узников лагеря были граждане  29 государств.  Аушвиц выполнял две функции:  концлагерь для людей разных национальностей и место уничтожения.  </vt:lpstr>
      <vt:lpstr>ЖИГУЛЕВА ВИОЛЕТТА, 14 лет «ПРОЩАЙТЕ…» (б., гуашь, уголь)</vt:lpstr>
      <vt:lpstr>ВИШНЕВСКАЯ АННА, 13 лет, «ВОТ И КОНЧЕНА ПЕСНЯ …» (б., гуашь)</vt:lpstr>
      <vt:lpstr>Число заключенных осенью 1941 г.  достигло более 30 000 тысяч человек. 26 марта 1942 г. появляется женский лагерь.  </vt:lpstr>
      <vt:lpstr>В 1941 году из 15 000 советских военнопленных в живых осталось 2 000 человек.  </vt:lpstr>
      <vt:lpstr>КАПИТОНОВ МАТВЕЙ , 16 лет, «1941. СМОЛЕНСК. ЛАГЕРЬ №126» (б., смешанные материалы) </vt:lpstr>
      <vt:lpstr>Весной и летом 1944 г. в Аушвиц-Биркенау ежедневно прибывали три - четыре поезда, привозившие по 3 – 3,5 тысячи человек. Примерно десятую часть отбирали на "работы", остальных немедленно отправляли в замаскированные под душевые газовые камеры. </vt:lpstr>
      <vt:lpstr>Из 1 миллиона 300 тысяч узников Аушвица дети и подростки не старше 18 лет составили около 234 000. Из них - 220 000 еврейских детей, 11 тысяч цыганских; несколько тысяч белорусских, украинских, русских, польских. Только осенью 1943 г. в транспорте из Белоруссии было 907 детей и подростков.  </vt:lpstr>
      <vt:lpstr>Слайд 15</vt:lpstr>
      <vt:lpstr>КОРШЕНКОВА АННА, 14 лет. «Ко дню освобождения Освенцима  из 234 000 детей в живых осталось 611» (б., гуашь, цв.кар.)</vt:lpstr>
      <vt:lpstr>Слайд 17</vt:lpstr>
      <vt:lpstr>КОНОВАЛЮК ДАРЬЯ, 14 лет, «ОСВОБОЖДЕНИЕ» (б., гуашь) </vt:lpstr>
      <vt:lpstr>КУДРЯВЦЕВА АЛЕКСАНДРА, 16 лет, «СМОЛЕНСКАЯ ХАТЫНЬ» (б., гуашь) </vt:lpstr>
      <vt:lpstr>Святая Вселенской Церкви Христовой Мать Мария Скобцова.               </vt:lpstr>
      <vt:lpstr>ЧЕРНОВА УЛЬЯНА,13 лет, «МАТЬ МАРИЯ. (КОГДА ВЫ СТОИТЕ НА МОЕМ ПУТИ…) (б., акв., цв.кар.)</vt:lpstr>
      <vt:lpstr>Когда вы стоите на моём пути, Такая живая, такая красивая, Но такая измученная, Говорите все о печальном, Думаете о смерти, Никого не любите И презираете свою красоту - Что же? Разве я обижу вас?  О, нет! Ведь я не насильник, Не обманщик и не гордец, Хотя много знаю, Слишком много думаю с детства И слишком занят собой. Ведь я - сочинитель, Человек, называющий все по имени, Отнимающий аромат у живого цветка.  Сколько ни говорите о печальном, Сколько ни размышляйте о концах и началах, Все же, я смею думать, Что вам только пятнадцать лет. И потому я хотел бы, Чтобы вы влюбились в простого человека, Который любит землю и небо Больше, чем рифмованные и нерифмованные речи о земле и о небе.  Право, я буду рад за вас, Так как - только влюбленный Имеет право на звание человека.        А. Блок 1908 </vt:lpstr>
      <vt:lpstr>ПРОШИНА АРИНА, 13 лет, "ЧУЛОЧКИ, ДЯДЯ, ТОЖЕ СНЯТЬ?..." (б., гуашь) </vt:lpstr>
      <vt:lpstr>ПШЕНИЧНИКОВА ЕВГЕНИЯ, 14 лет, «ЖЕРТВЫ НЕНАВИСТИ» (б., гуашь) </vt:lpstr>
      <vt:lpstr>В лагере Биркенау-2 в 1943 г. был организован так называемый семейный лагерь, где оказалось 23 000 человек.</vt:lpstr>
      <vt:lpstr>МАХОВНЕВА АЛИНА, 13 лет, «СМЕРТЕЛЬНЫЙ КРУГ» (б., смешанные материалы) </vt:lpstr>
      <vt:lpstr>В марте - июле 1943 г. в Биркенау было построено 4 крематорных комплекса (со встроенными газовыми камерами). Созданные внутри 4 мини- лагеря, к маю 1944 г. соединили железнодорожными путями.  </vt:lpstr>
      <vt:lpstr>ЛЬВОВА УЛЬЯНА , 13 лет, «ЭШЕЛОН УХОДИТ ПРЯМО В РАЙ…»  (б., смешанные материалы) </vt:lpstr>
      <vt:lpstr>Слайд 29</vt:lpstr>
      <vt:lpstr>ЛАХНО АНАСТАСИЯ , 15 лет, «Пусть мы дымом истаем над адовым пеклом, Пусть тела превратятся в горючую лаву, Но дождем, но травою, но ветром, но пеплом, Мы вернемся, вернемся, вернемся …" (б., смешанные материалы) </vt:lpstr>
      <vt:lpstr> Януш Корчак  (22 июля 1878, Варшава — 6 августа 1942, Треблинка) </vt:lpstr>
      <vt:lpstr>ЖИГУЛЕВА ВИОЛЕТТА, 12 лет, «СТАРЫЙ ДОКТОР.» (б., смешанные материалы)</vt:lpstr>
      <vt:lpstr>ДУПЕНКОВА МАРИЯ, 11 лет «Я НИКОМУ НЕ ЖЕЛАЮ ЗЛА. НЕ УМЕЮ.  НЕ ЗНАЮ, КАК ЭТО ДЕЛАЕТСЯ…» (б., гуашь) </vt:lpstr>
      <vt:lpstr>КАПИТОНОВ МАТВЕЙ, 14 лет «ПОСЛЕДНЯЯ ОСАННА.»  (б., мягкие материалы) </vt:lpstr>
      <vt:lpstr>ХАЛИКИН ИЛЬЯ,11 лет «МЫ ВЕРНЕМЯ В ВАРШАВУ.» (б., гуашь) </vt:lpstr>
      <vt:lpstr>ХАЛИКИН ИЛЬЯ, 11 лет «ДЕТИ ОСВЕНЦИМА.» (б., гуашь) </vt:lpstr>
      <vt:lpstr>КОСТЮЧЕНКОВ ИВАН, 13 лет,  «…НО ВОДОЙ, НО ТРАВОЙ, НО ВЕТРОМ, НО ПЕПЛОМ, МЫ ВЕРНЕМСЯ, ВЕРНЕМСЯ, ВЕРНЕМСЯ…»  (б., мягкие материалы) </vt:lpstr>
      <vt:lpstr>ЧЕРНОВА УЛЬЯНА, 12 лет,  «ДАЛЬШЕ НАЧИНАЕТСЯ ПРИДАНЬЕ…» (б., гуашь) </vt:lpstr>
      <vt:lpstr>МАХОВНЕВА АЛИНА, 12 лет «НАШ СЛАВНЫЙ ПОХОД НАЧИНАЕТСЯ ПРОСТО...»  (б., смешанные материалы) </vt:lpstr>
      <vt:lpstr>КУДРЯВЦЕВА АЛЕКСАНДРА, 15 лет,  «МЫ ПОДЕЛИМ ХЛЕБ...»  (б., гуашь) </vt:lpstr>
      <vt:lpstr>Во время пыток, истязаний и расстрелов в концентрационном лагере "Яновский" (г.Львов) всегда играла музыка</vt:lpstr>
      <vt:lpstr>КОСТЮЧЕНКОВ ИВАН, 14 лет  «ТАНГО СМЕРТИ» (б., гуашь, уголь)</vt:lpstr>
      <vt:lpstr>«Эти дети не смогли вырасти.  У них не родились дети и внуки.  Их не кому вспоминать»</vt:lpstr>
      <vt:lpstr>27 января 1945 года советские войска вошли в лагерь Освенцим (Аушвиц). </vt:lpstr>
      <vt:lpstr>БИРЮКОВА КСЕНИЯ, 14 лет. «СПАСЕНИЕ» (б., гуашь)</vt:lpstr>
      <vt:lpstr>«Как люди  могли это делать с детьми,  с другими людьми?»</vt:lpstr>
      <vt:lpstr>Слайд 47</vt:lpstr>
      <vt:lpstr>Слайд 48</vt:lpstr>
      <vt:lpstr>Слайд 49</vt:lpstr>
      <vt:lpstr>АФАНАСЬЕВА КСЕНИЯ, 12 лет «КОРАБЛИК ДЕВОЧКИ НАТЫ» (б., гуашь)</vt:lpstr>
      <vt:lpstr>Слайд 51</vt:lpstr>
      <vt:lpstr>Слайд 52</vt:lpstr>
      <vt:lpstr>Слайд 53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Пользователь Windows</cp:lastModifiedBy>
  <cp:revision>74</cp:revision>
  <dcterms:created xsi:type="dcterms:W3CDTF">2018-05-14T06:27:12Z</dcterms:created>
  <dcterms:modified xsi:type="dcterms:W3CDTF">2018-06-03T13:51:48Z</dcterms:modified>
</cp:coreProperties>
</file>